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72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728053-E37A-4411-8806-590D3F1EDACC}" type="datetimeFigureOut">
              <a:rPr lang="en-IE" smtClean="0"/>
              <a:t>01/05/2025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EB09C1-C49D-4137-9DF3-60D26CFE1DB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11760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EB09C1-C49D-4137-9DF3-60D26CFE1DB7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47565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99CEB-7F26-4B35-B81A-8FCB8EFE82AB}" type="datetimeFigureOut">
              <a:rPr lang="en-IE" smtClean="0"/>
              <a:t>01/05/2025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D9824-FF9C-49B2-86C0-19E079A85B1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10001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99CEB-7F26-4B35-B81A-8FCB8EFE82AB}" type="datetimeFigureOut">
              <a:rPr lang="en-IE" smtClean="0"/>
              <a:t>01/05/2025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D9824-FF9C-49B2-86C0-19E079A85B1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31198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99CEB-7F26-4B35-B81A-8FCB8EFE82AB}" type="datetimeFigureOut">
              <a:rPr lang="en-IE" smtClean="0"/>
              <a:t>01/05/2025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D9824-FF9C-49B2-86C0-19E079A85B1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55798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99CEB-7F26-4B35-B81A-8FCB8EFE82AB}" type="datetimeFigureOut">
              <a:rPr lang="en-IE" smtClean="0"/>
              <a:t>01/05/2025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D9824-FF9C-49B2-86C0-19E079A85B1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33329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99CEB-7F26-4B35-B81A-8FCB8EFE82AB}" type="datetimeFigureOut">
              <a:rPr lang="en-IE" smtClean="0"/>
              <a:t>01/05/2025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D9824-FF9C-49B2-86C0-19E079A85B1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70225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99CEB-7F26-4B35-B81A-8FCB8EFE82AB}" type="datetimeFigureOut">
              <a:rPr lang="en-IE" smtClean="0"/>
              <a:t>01/05/2025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D9824-FF9C-49B2-86C0-19E079A85B1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56960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99CEB-7F26-4B35-B81A-8FCB8EFE82AB}" type="datetimeFigureOut">
              <a:rPr lang="en-IE" smtClean="0"/>
              <a:t>01/05/2025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D9824-FF9C-49B2-86C0-19E079A85B1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89185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99CEB-7F26-4B35-B81A-8FCB8EFE82AB}" type="datetimeFigureOut">
              <a:rPr lang="en-IE" smtClean="0"/>
              <a:t>01/05/2025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D9824-FF9C-49B2-86C0-19E079A85B1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36789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99CEB-7F26-4B35-B81A-8FCB8EFE82AB}" type="datetimeFigureOut">
              <a:rPr lang="en-IE" smtClean="0"/>
              <a:t>01/05/2025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D9824-FF9C-49B2-86C0-19E079A85B1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59769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99CEB-7F26-4B35-B81A-8FCB8EFE82AB}" type="datetimeFigureOut">
              <a:rPr lang="en-IE" smtClean="0"/>
              <a:t>01/05/2025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D9824-FF9C-49B2-86C0-19E079A85B1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11202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99CEB-7F26-4B35-B81A-8FCB8EFE82AB}" type="datetimeFigureOut">
              <a:rPr lang="en-IE" smtClean="0"/>
              <a:t>01/05/2025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D9824-FF9C-49B2-86C0-19E079A85B1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3978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699CEB-7F26-4B35-B81A-8FCB8EFE82AB}" type="datetimeFigureOut">
              <a:rPr lang="en-IE" smtClean="0"/>
              <a:t>01/05/2025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D9824-FF9C-49B2-86C0-19E079A85B1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94850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7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74" t="33615" r="29017" b="34267"/>
          <a:stretch/>
        </p:blipFill>
        <p:spPr>
          <a:xfrm>
            <a:off x="9966035" y="5971309"/>
            <a:ext cx="2050473" cy="88669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1211" y="66451"/>
            <a:ext cx="114670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b="1" dirty="0" smtClean="0"/>
              <a:t>Name:                                    MRN:                                 DOB:                                            Date of MDM:</a:t>
            </a:r>
            <a:br>
              <a:rPr lang="en-IE" b="1" dirty="0" smtClean="0"/>
            </a:br>
            <a:r>
              <a:rPr lang="en-IE" b="1" dirty="0" smtClean="0"/>
              <a:t>Referring Hospital:                                                                                                      Referring Consultant:</a:t>
            </a:r>
            <a:br>
              <a:rPr lang="en-IE" b="1" dirty="0" smtClean="0"/>
            </a:br>
            <a:r>
              <a:rPr lang="en-IE" b="1" dirty="0" smtClean="0"/>
              <a:t>Address/</a:t>
            </a:r>
            <a:r>
              <a:rPr lang="en-IE" b="1" dirty="0" err="1" smtClean="0"/>
              <a:t>EirCode</a:t>
            </a:r>
            <a:r>
              <a:rPr lang="en-IE" b="1" dirty="0" smtClean="0"/>
              <a:t>:</a:t>
            </a:r>
            <a:endParaRPr lang="en-IE" dirty="0"/>
          </a:p>
        </p:txBody>
      </p:sp>
      <p:sp>
        <p:nvSpPr>
          <p:cNvPr id="6" name="Rectangle 5"/>
          <p:cNvSpPr/>
          <p:nvPr/>
        </p:nvSpPr>
        <p:spPr>
          <a:xfrm>
            <a:off x="111211" y="1220629"/>
            <a:ext cx="6096000" cy="557075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r>
              <a:rPr lang="en-IE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Clinical Summary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E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Presenting Symptoms:</a:t>
            </a:r>
          </a:p>
          <a:p>
            <a:pPr>
              <a:buFont typeface="Arial" panose="020B0604020202020204" pitchFamily="34" charset="0"/>
              <a:buChar char="•"/>
            </a:pPr>
            <a:endParaRPr lang="en-IE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IE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Neurological Status (ASIA):</a:t>
            </a:r>
            <a:endParaRPr lang="en-IE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IE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Ambulation Status:</a:t>
            </a:r>
          </a:p>
          <a:p>
            <a:endParaRPr lang="en-IE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IE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Primary Cancer Details</a:t>
            </a:r>
          </a:p>
          <a:p>
            <a:pPr marL="84138" indent="-84138">
              <a:buFont typeface="Arial" panose="020B0604020202020204" pitchFamily="34" charset="0"/>
              <a:buChar char="•"/>
            </a:pPr>
            <a:r>
              <a:rPr lang="en-IE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Diagnosis:</a:t>
            </a:r>
            <a:r>
              <a:rPr lang="en-I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E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4138" indent="-84138">
              <a:buFont typeface="Arial" panose="020B0604020202020204" pitchFamily="34" charset="0"/>
              <a:buChar char="•"/>
            </a:pPr>
            <a:r>
              <a:rPr lang="en-IE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Known Metastatic Disease:</a:t>
            </a:r>
            <a:endParaRPr lang="en-IE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84138"/>
            <a:r>
              <a:rPr lang="en-I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☐ Yes ☐ No</a:t>
            </a:r>
          </a:p>
          <a:p>
            <a:pPr marL="84138" indent="-84138">
              <a:buFont typeface="Arial" panose="020B0604020202020204" pitchFamily="34" charset="0"/>
              <a:buChar char="•"/>
            </a:pPr>
            <a:r>
              <a:rPr lang="en-IE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Systemic Disease Control:</a:t>
            </a:r>
            <a:endParaRPr lang="en-IE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84138"/>
            <a:r>
              <a:rPr lang="en-I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☐ Controlled ☐ Uncontrolled</a:t>
            </a:r>
          </a:p>
          <a:p>
            <a:pPr marL="84138" indent="-84138">
              <a:buFont typeface="Arial" panose="020B0604020202020204" pitchFamily="34" charset="0"/>
              <a:buChar char="•"/>
            </a:pPr>
            <a:r>
              <a:rPr lang="en-IE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Oncology Input:</a:t>
            </a:r>
          </a:p>
          <a:p>
            <a:endParaRPr lang="en-IE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/>
              <a:buNone/>
            </a:pPr>
            <a:r>
              <a:rPr lang="en-IE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Imaging Summary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E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MRI Findings:</a:t>
            </a:r>
            <a:endParaRPr lang="en-IE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84138"/>
            <a:r>
              <a:rPr lang="en-I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Levels involved: ___________</a:t>
            </a:r>
          </a:p>
          <a:p>
            <a:pPr indent="84138"/>
            <a:r>
              <a:rPr lang="en-I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Cord compression: ☐ Yes ☐ No</a:t>
            </a:r>
          </a:p>
          <a:p>
            <a:pPr indent="84138"/>
            <a:r>
              <a:rPr lang="en-I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Epidural involvement: ☐ Yes ☐ No</a:t>
            </a:r>
          </a:p>
          <a:p>
            <a:pPr indent="84138"/>
            <a:endParaRPr lang="en-IE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IE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CT Findings (if available):</a:t>
            </a:r>
            <a:endParaRPr lang="en-IE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IE" sz="2000" dirty="0"/>
          </a:p>
        </p:txBody>
      </p:sp>
      <p:sp>
        <p:nvSpPr>
          <p:cNvPr id="7" name="Rectangle 6"/>
          <p:cNvSpPr/>
          <p:nvPr/>
        </p:nvSpPr>
        <p:spPr>
          <a:xfrm>
            <a:off x="3240078" y="1220629"/>
            <a:ext cx="6096000" cy="526297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r>
              <a:rPr lang="en-IE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MDM Scoring Tools</a:t>
            </a:r>
          </a:p>
          <a:p>
            <a:pPr>
              <a:buNone/>
            </a:pPr>
            <a:r>
              <a:rPr lang="en-IE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NOMS Summary for Spine Mets MDM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E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Neurologic:</a:t>
            </a:r>
            <a:endParaRPr lang="en-IE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84138"/>
            <a:r>
              <a:rPr lang="en-I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ESCC grade ___ / Myelopathy: Yes ☐  No ☐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E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Oncologic:</a:t>
            </a:r>
            <a:endParaRPr lang="en-IE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84138"/>
            <a:r>
              <a:rPr lang="en-IE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Tumor</a:t>
            </a:r>
            <a:r>
              <a:rPr lang="en-I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type: __________ / Radiosensitive: Yes ☐  No ☐</a:t>
            </a:r>
          </a:p>
          <a:p>
            <a:pPr indent="84138"/>
            <a:r>
              <a:rPr lang="en-I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Prior RT: Yes ☐  No ☐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E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Mechanical:</a:t>
            </a:r>
            <a:endParaRPr lang="en-IE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84138"/>
            <a:r>
              <a:rPr lang="en-I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SINS score: ___ /18 Stable ☐  Indeterminate ☐  Unstable ☐</a:t>
            </a:r>
          </a:p>
          <a:p>
            <a:pPr indent="84138"/>
            <a:r>
              <a:rPr lang="en-IE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Tokuhashi</a:t>
            </a:r>
            <a:r>
              <a:rPr lang="en-I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Score: ____ / 15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E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Systemic:</a:t>
            </a:r>
            <a:endParaRPr lang="en-IE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84138"/>
            <a:r>
              <a:rPr lang="en-I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ECOG: ___ / Life expectancy &gt;3 </a:t>
            </a:r>
            <a:r>
              <a:rPr lang="en-IE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</a:t>
            </a:r>
            <a:r>
              <a:rPr lang="en-I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Yes ☐  No ☐</a:t>
            </a:r>
          </a:p>
          <a:p>
            <a:pPr indent="84138"/>
            <a:r>
              <a:rPr lang="en-I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Fit for surgery: Yes ☐  No ☐</a:t>
            </a:r>
          </a:p>
          <a:p>
            <a:endParaRPr lang="en-IE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IE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Previous Treatment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E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Spinal Surgery:</a:t>
            </a:r>
            <a:r>
              <a:rPr lang="en-I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☐ Yes ☐ No — Details:</a:t>
            </a:r>
          </a:p>
          <a:p>
            <a:endParaRPr lang="en-IE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IE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Radiotherapy:</a:t>
            </a:r>
            <a:r>
              <a:rPr lang="en-I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☐ Yes ☐ No — Type/Dose:</a:t>
            </a:r>
          </a:p>
          <a:p>
            <a:endParaRPr lang="en-IE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IE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Chemotherapy/ Immunotherapy/ Systemic Therapy:</a:t>
            </a:r>
            <a:endParaRPr lang="en-IE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IE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592078" y="1233227"/>
            <a:ext cx="384232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IE" sz="1600" b="1" dirty="0" smtClean="0">
                <a:solidFill>
                  <a:srgbClr val="FF0000"/>
                </a:solidFill>
              </a:rPr>
              <a:t>6. </a:t>
            </a:r>
            <a:r>
              <a:rPr lang="en-IE" sz="1600" b="1" u="sng" dirty="0" smtClean="0">
                <a:solidFill>
                  <a:srgbClr val="FF0000"/>
                </a:solidFill>
              </a:rPr>
              <a:t>For Spine MDM Only: </a:t>
            </a:r>
          </a:p>
          <a:p>
            <a:pPr>
              <a:buNone/>
            </a:pPr>
            <a:r>
              <a:rPr lang="en-IE" sz="1600" b="1" dirty="0" smtClean="0">
                <a:solidFill>
                  <a:srgbClr val="FF0000"/>
                </a:solidFill>
              </a:rPr>
              <a:t>Proposed Plan / Discussion Points</a:t>
            </a:r>
          </a:p>
          <a:p>
            <a:r>
              <a:rPr lang="en-IE" sz="1600" dirty="0" smtClean="0">
                <a:solidFill>
                  <a:srgbClr val="FF0000"/>
                </a:solidFill>
              </a:rPr>
              <a:t>☐ Surgical Decompression / Stabilisation</a:t>
            </a:r>
          </a:p>
          <a:p>
            <a:r>
              <a:rPr lang="en-IE" sz="1600" dirty="0" smtClean="0">
                <a:solidFill>
                  <a:srgbClr val="FF0000"/>
                </a:solidFill>
              </a:rPr>
              <a:t>☐ Radiotherapy</a:t>
            </a:r>
          </a:p>
          <a:p>
            <a:r>
              <a:rPr lang="en-IE" sz="1600" dirty="0" smtClean="0">
                <a:solidFill>
                  <a:srgbClr val="FF0000"/>
                </a:solidFill>
              </a:rPr>
              <a:t>☐ Systemic Therapy</a:t>
            </a:r>
          </a:p>
          <a:p>
            <a:r>
              <a:rPr lang="en-IE" sz="1600" dirty="0" smtClean="0">
                <a:solidFill>
                  <a:srgbClr val="FF0000"/>
                </a:solidFill>
              </a:rPr>
              <a:t>☐ Pain Management / Palliative</a:t>
            </a:r>
          </a:p>
          <a:p>
            <a:r>
              <a:rPr lang="en-IE" sz="1600" dirty="0" smtClean="0">
                <a:solidFill>
                  <a:srgbClr val="FF0000"/>
                </a:solidFill>
              </a:rPr>
              <a:t>☐ Biopsy Required</a:t>
            </a:r>
            <a:endParaRPr lang="en-IE" sz="16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649048" y="3164533"/>
            <a:ext cx="33674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 smtClean="0">
                <a:solidFill>
                  <a:srgbClr val="FF0000"/>
                </a:solidFill>
              </a:rPr>
              <a:t>Additional Advice:</a:t>
            </a:r>
            <a:endParaRPr lang="en-IE" sz="1600" dirty="0">
              <a:solidFill>
                <a:srgbClr val="FF000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268" t="82558" r="102366" b="473"/>
          <a:stretch/>
        </p:blipFill>
        <p:spPr>
          <a:xfrm>
            <a:off x="5624945" y="2863273"/>
            <a:ext cx="960582" cy="1163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3060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137</Words>
  <Application>Microsoft Office PowerPoint</Application>
  <PresentationFormat>Widescreen</PresentationFormat>
  <Paragraphs>51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Orthocons_10381</dc:creator>
  <cp:lastModifiedBy>Orthocons_10381</cp:lastModifiedBy>
  <cp:revision>13</cp:revision>
  <dcterms:created xsi:type="dcterms:W3CDTF">2025-05-01T14:28:07Z</dcterms:created>
  <dcterms:modified xsi:type="dcterms:W3CDTF">2025-05-01T16:19:19Z</dcterms:modified>
</cp:coreProperties>
</file>